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04" r:id="rId1"/>
    <p:sldMasterId id="2147483816" r:id="rId2"/>
    <p:sldMasterId id="2147483828" r:id="rId3"/>
    <p:sldMasterId id="2147483840" r:id="rId4"/>
  </p:sldMasterIdLst>
  <p:sldIdLst>
    <p:sldId id="256" r:id="rId5"/>
    <p:sldId id="274" r:id="rId6"/>
    <p:sldId id="258" r:id="rId7"/>
    <p:sldId id="285" r:id="rId8"/>
    <p:sldId id="257" r:id="rId9"/>
    <p:sldId id="280" r:id="rId10"/>
    <p:sldId id="261" r:id="rId11"/>
    <p:sldId id="284" r:id="rId12"/>
    <p:sldId id="262" r:id="rId13"/>
    <p:sldId id="263" r:id="rId14"/>
    <p:sldId id="279" r:id="rId15"/>
    <p:sldId id="276" r:id="rId16"/>
    <p:sldId id="264" r:id="rId17"/>
    <p:sldId id="265" r:id="rId18"/>
    <p:sldId id="266" r:id="rId19"/>
    <p:sldId id="269" r:id="rId20"/>
    <p:sldId id="267" r:id="rId21"/>
    <p:sldId id="271" r:id="rId22"/>
    <p:sldId id="277" r:id="rId23"/>
    <p:sldId id="278" r:id="rId24"/>
    <p:sldId id="281" r:id="rId25"/>
    <p:sldId id="282" r:id="rId26"/>
    <p:sldId id="283" r:id="rId27"/>
    <p:sldId id="27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316" autoAdjust="0"/>
    <p:restoredTop sz="86171" autoAdjust="0"/>
  </p:normalViewPr>
  <p:slideViewPr>
    <p:cSldViewPr>
      <p:cViewPr varScale="1">
        <p:scale>
          <a:sx n="117" d="100"/>
          <a:sy n="117" d="100"/>
        </p:scale>
        <p:origin x="-151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707468027714508E-2"/>
          <c:y val="4.6260498687664041E-2"/>
          <c:w val="0.61537380915841289"/>
          <c:h val="0.849357611548556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Лист1!$F$1</c:f>
              <c:strCache>
                <c:ptCount val="1"/>
                <c:pt idx="0">
                  <c:v>Proportion of  "comparative historical" to "comparative" articles</c:v>
                </c:pt>
              </c:strCache>
            </c:strRef>
          </c:tx>
          <c:invertIfNegative val="0"/>
          <c:cat>
            <c:strRef>
              <c:f>Лист1!$B$2:$B$10</c:f>
              <c:strCache>
                <c:ptCount val="9"/>
                <c:pt idx="0">
                  <c:v>IS</c:v>
                </c:pt>
                <c:pt idx="1">
                  <c:v>CS</c:v>
                </c:pt>
                <c:pt idx="2">
                  <c:v>ASR</c:v>
                </c:pt>
                <c:pt idx="3">
                  <c:v>AJS</c:v>
                </c:pt>
                <c:pt idx="4">
                  <c:v>BJS</c:v>
                </c:pt>
                <c:pt idx="5">
                  <c:v>RFS</c:v>
                </c:pt>
                <c:pt idx="6">
                  <c:v>ZS</c:v>
                </c:pt>
                <c:pt idx="7">
                  <c:v>SXY</c:v>
                </c:pt>
                <c:pt idx="8">
                  <c:v>SI</c:v>
                </c:pt>
              </c:strCache>
            </c:strRef>
          </c:cat>
          <c:val>
            <c:numRef>
              <c:f>Лист1!$F$2:$F$10</c:f>
              <c:numCache>
                <c:formatCode>0.00</c:formatCode>
                <c:ptCount val="9"/>
                <c:pt idx="0">
                  <c:v>0.24210526315789474</c:v>
                </c:pt>
                <c:pt idx="1">
                  <c:v>0.16666666666666666</c:v>
                </c:pt>
                <c:pt idx="2">
                  <c:v>7.3170731707317069E-2</c:v>
                </c:pt>
                <c:pt idx="3">
                  <c:v>0.21153846153846154</c:v>
                </c:pt>
                <c:pt idx="4">
                  <c:v>0.32</c:v>
                </c:pt>
                <c:pt idx="5">
                  <c:v>0.16666666666666666</c:v>
                </c:pt>
                <c:pt idx="6">
                  <c:v>0.11764705882352941</c:v>
                </c:pt>
                <c:pt idx="7">
                  <c:v>0.18604651162790697</c:v>
                </c:pt>
                <c:pt idx="8">
                  <c:v>0.1125</c:v>
                </c:pt>
              </c:numCache>
            </c:numRef>
          </c:val>
        </c:ser>
        <c:ser>
          <c:idx val="1"/>
          <c:order val="1"/>
          <c:tx>
            <c:strRef>
              <c:f>Лист1!$G$1</c:f>
              <c:strCache>
                <c:ptCount val="1"/>
                <c:pt idx="0">
                  <c:v>Proportion of "comparative historical" to "historical" articles</c:v>
                </c:pt>
              </c:strCache>
            </c:strRef>
          </c:tx>
          <c:invertIfNegative val="0"/>
          <c:cat>
            <c:strRef>
              <c:f>Лист1!$B$2:$B$10</c:f>
              <c:strCache>
                <c:ptCount val="9"/>
                <c:pt idx="0">
                  <c:v>IS</c:v>
                </c:pt>
                <c:pt idx="1">
                  <c:v>CS</c:v>
                </c:pt>
                <c:pt idx="2">
                  <c:v>ASR</c:v>
                </c:pt>
                <c:pt idx="3">
                  <c:v>AJS</c:v>
                </c:pt>
                <c:pt idx="4">
                  <c:v>BJS</c:v>
                </c:pt>
                <c:pt idx="5">
                  <c:v>RFS</c:v>
                </c:pt>
                <c:pt idx="6">
                  <c:v>ZS</c:v>
                </c:pt>
                <c:pt idx="7">
                  <c:v>SXY</c:v>
                </c:pt>
                <c:pt idx="8">
                  <c:v>SI</c:v>
                </c:pt>
              </c:strCache>
            </c:strRef>
          </c:cat>
          <c:val>
            <c:numRef>
              <c:f>Лист1!$G$2:$G$10</c:f>
              <c:numCache>
                <c:formatCode>0.00</c:formatCode>
                <c:ptCount val="9"/>
                <c:pt idx="0">
                  <c:v>0.18253968253968253</c:v>
                </c:pt>
                <c:pt idx="1">
                  <c:v>0.12244897959183673</c:v>
                </c:pt>
                <c:pt idx="2">
                  <c:v>6.1224489795918366E-2</c:v>
                </c:pt>
                <c:pt idx="3">
                  <c:v>0.2</c:v>
                </c:pt>
                <c:pt idx="4">
                  <c:v>0.14814814814814814</c:v>
                </c:pt>
                <c:pt idx="5">
                  <c:v>0.125</c:v>
                </c:pt>
                <c:pt idx="6">
                  <c:v>9.5238095238095233E-2</c:v>
                </c:pt>
                <c:pt idx="7">
                  <c:v>8.4210526315789472E-2</c:v>
                </c:pt>
                <c:pt idx="8">
                  <c:v>6.8181818181818177E-2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614848"/>
        <c:axId val="33616640"/>
      </c:barChart>
      <c:catAx>
        <c:axId val="33614848"/>
        <c:scaling>
          <c:orientation val="minMax"/>
        </c:scaling>
        <c:delete val="0"/>
        <c:axPos val="b"/>
        <c:majorTickMark val="out"/>
        <c:minorTickMark val="none"/>
        <c:tickLblPos val="nextTo"/>
        <c:crossAx val="33616640"/>
        <c:crosses val="autoZero"/>
        <c:auto val="1"/>
        <c:lblAlgn val="ctr"/>
        <c:lblOffset val="100"/>
        <c:noMultiLvlLbl val="0"/>
      </c:catAx>
      <c:valAx>
        <c:axId val="3361664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crossAx val="33614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879290823941122"/>
          <c:y val="0.16285258092738408"/>
          <c:w val="0.27652635999210745"/>
          <c:h val="0.679850612423447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1565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17816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334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38002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491887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167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414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1218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58987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7016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7230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801657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15298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821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84434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899933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1086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9804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558298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8764951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1525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7818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440863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376863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779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993048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792480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905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11149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611246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98445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5086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995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F318EE9-7FF9-4CA8-A6CD-D44BE9655278}" type="datetimeFigureOut">
              <a:rPr lang="ru-RU" smtClean="0"/>
              <a:t>13.05.2016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7E4100-C2E0-4620-9830-E43C2136B42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502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171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F318EE9-7FF9-4CA8-A6CD-D44BE9655278}" type="datetimeFigureOut">
              <a:rPr lang="ru-RU" smtClean="0">
                <a:solidFill>
                  <a:srgbClr val="696464"/>
                </a:solidFill>
              </a:rPr>
              <a:pPr/>
              <a:t>13.05.2016</a:t>
            </a:fld>
            <a:endParaRPr lang="ru-RU">
              <a:solidFill>
                <a:srgbClr val="696464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696464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A7E4100-C2E0-4620-9830-E43C2136B4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05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6618" y="4149080"/>
            <a:ext cx="9157235" cy="158417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1700" b="1" dirty="0" smtClean="0">
                <a:solidFill>
                  <a:schemeClr val="tx1"/>
                </a:solidFill>
              </a:rPr>
              <a:t>Dr., Prof. Andrey V. </a:t>
            </a:r>
            <a:r>
              <a:rPr lang="en-US" sz="1700" b="1" dirty="0" err="1" smtClean="0">
                <a:solidFill>
                  <a:schemeClr val="tx1"/>
                </a:solidFill>
              </a:rPr>
              <a:t>Rezaev</a:t>
            </a:r>
            <a:endParaRPr lang="en-US" sz="17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700" b="1" dirty="0" smtClean="0">
                <a:solidFill>
                  <a:schemeClr val="tx1"/>
                </a:solidFill>
              </a:rPr>
              <a:t>Dr. Natalia D. </a:t>
            </a:r>
            <a:r>
              <a:rPr lang="en-US" sz="1700" b="1" dirty="0" err="1" smtClean="0">
                <a:solidFill>
                  <a:schemeClr val="tx1"/>
                </a:solidFill>
              </a:rPr>
              <a:t>Tregubova</a:t>
            </a:r>
            <a:endParaRPr lang="en-US" sz="17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700" b="1" dirty="0" err="1" smtClean="0">
                <a:solidFill>
                  <a:schemeClr val="tx1"/>
                </a:solidFill>
              </a:rPr>
              <a:t>Dmitrii</a:t>
            </a:r>
            <a:r>
              <a:rPr lang="en-US" sz="1700" b="1" dirty="0" smtClean="0">
                <a:solidFill>
                  <a:schemeClr val="tx1"/>
                </a:solidFill>
              </a:rPr>
              <a:t> M. </a:t>
            </a:r>
            <a:r>
              <a:rPr lang="en-US" sz="1700" b="1" dirty="0" err="1" smtClean="0">
                <a:solidFill>
                  <a:schemeClr val="tx1"/>
                </a:solidFill>
              </a:rPr>
              <a:t>Zhikharevich</a:t>
            </a:r>
            <a:endParaRPr lang="en-US" sz="17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St. Petersburg State University, </a:t>
            </a:r>
          </a:p>
          <a:p>
            <a:pPr algn="ctr"/>
            <a:r>
              <a:rPr lang="en-US" sz="1700" dirty="0" smtClean="0">
                <a:solidFill>
                  <a:schemeClr val="tx1"/>
                </a:solidFill>
              </a:rPr>
              <a:t>International Research Laboratory “TANDEM”</a:t>
            </a:r>
          </a:p>
          <a:p>
            <a:pPr algn="ctr"/>
            <a:endParaRPr lang="en-US" dirty="0" smtClean="0"/>
          </a:p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53" y="2060848"/>
            <a:ext cx="9144000" cy="2420888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COMPARATIVE SOCIOLOGY IN CONTEMPORARY SOCIAL KNOWLEDGE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2"/>
                </a:solidFill>
              </a:rPr>
              <a:t/>
            </a:r>
            <a:br>
              <a:rPr lang="en-US" sz="2800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accent2"/>
                </a:solidFill>
              </a:rPr>
              <a:t>Basic Trends and Empirical Evidence</a:t>
            </a:r>
            <a:endParaRPr lang="ru-RU" sz="3600" b="1" dirty="0">
              <a:solidFill>
                <a:schemeClr val="accent2"/>
              </a:solidFill>
            </a:endParaRPr>
          </a:p>
        </p:txBody>
      </p:sp>
      <p:pic>
        <p:nvPicPr>
          <p:cNvPr id="6146" name="Picture 2" descr="TANDE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914716"/>
            <a:ext cx="1148324" cy="55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22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53" y="1522066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/>
                </a:solidFill>
              </a:rPr>
              <a:t>International Conference</a:t>
            </a:r>
          </a:p>
          <a:p>
            <a:pPr algn="ctr"/>
            <a:r>
              <a:rPr lang="en-US" sz="1400" b="1" dirty="0" smtClean="0">
                <a:solidFill>
                  <a:schemeClr val="accent2"/>
                </a:solidFill>
              </a:rPr>
              <a:t>“COMPARATIVE </a:t>
            </a:r>
            <a:r>
              <a:rPr lang="en-US" sz="1400" b="1" dirty="0">
                <a:solidFill>
                  <a:schemeClr val="accent2"/>
                </a:solidFill>
              </a:rPr>
              <a:t>RESEARCH</a:t>
            </a:r>
            <a:r>
              <a:rPr lang="uk-UA" sz="1400" b="1" dirty="0">
                <a:solidFill>
                  <a:schemeClr val="accent2"/>
                </a:solidFill>
              </a:rPr>
              <a:t>: </a:t>
            </a:r>
            <a:r>
              <a:rPr lang="en-US" sz="1400" b="1" dirty="0" smtClean="0">
                <a:solidFill>
                  <a:schemeClr val="accent2"/>
                </a:solidFill>
              </a:rPr>
              <a:t>CHALLENGES </a:t>
            </a:r>
            <a:r>
              <a:rPr lang="en-US" sz="1400" b="1" dirty="0">
                <a:solidFill>
                  <a:schemeClr val="accent2"/>
                </a:solidFill>
              </a:rPr>
              <a:t>TO SOCIOLOGICAL THEORY AND </a:t>
            </a:r>
            <a:r>
              <a:rPr lang="en-US" sz="1400" b="1" dirty="0" smtClean="0">
                <a:solidFill>
                  <a:schemeClr val="accent2"/>
                </a:solidFill>
              </a:rPr>
              <a:t>PRACTICE”</a:t>
            </a:r>
          </a:p>
          <a:p>
            <a:pPr algn="ctr"/>
            <a:r>
              <a:rPr lang="en-US" sz="1400" b="1" dirty="0" smtClean="0">
                <a:solidFill>
                  <a:schemeClr val="accent2"/>
                </a:solidFill>
              </a:rPr>
              <a:t>Kyiv </a:t>
            </a:r>
            <a:r>
              <a:rPr lang="en-US" sz="1400" b="1" dirty="0">
                <a:solidFill>
                  <a:schemeClr val="accent2"/>
                </a:solidFill>
              </a:rPr>
              <a:t>, 19-20 May 2016 </a:t>
            </a:r>
            <a:endParaRPr lang="ru-RU" sz="1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5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78080" cy="4789512"/>
          </a:xfrm>
        </p:spPr>
        <p:txBody>
          <a:bodyPr>
            <a:normAutofit/>
          </a:bodyPr>
          <a:lstStyle/>
          <a:p>
            <a:pPr marL="514350" indent="-514350">
              <a:buClrTx/>
              <a:buFont typeface="+mj-lt"/>
              <a:buAutoNum type="arabicPeriod"/>
            </a:pPr>
            <a:r>
              <a:rPr lang="en-US" sz="3200" dirty="0" smtClean="0"/>
              <a:t>Introduction. Objectives and goals. Sources and materials.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dirty="0" smtClean="0"/>
              <a:t>Research problem and theoretical debates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dirty="0" smtClean="0"/>
              <a:t>Comparative sociology as an </a:t>
            </a:r>
            <a:r>
              <a:rPr lang="en-US" sz="3200" b="1" dirty="0" smtClean="0">
                <a:solidFill>
                  <a:schemeClr val="accent2"/>
                </a:solidFill>
              </a:rPr>
              <a:t>inquiry</a:t>
            </a:r>
            <a:r>
              <a:rPr lang="en-US" sz="3200" dirty="0" smtClean="0"/>
              <a:t>: empirical evidence</a:t>
            </a:r>
          </a:p>
          <a:p>
            <a:pPr marL="514350" indent="-514350">
              <a:buClrTx/>
              <a:buFont typeface="+mj-lt"/>
              <a:buAutoNum type="arabicPeriod"/>
            </a:pPr>
            <a:r>
              <a:rPr lang="en-US" sz="3200" dirty="0" smtClean="0"/>
              <a:t>Comparative sociology as a </a:t>
            </a:r>
            <a:r>
              <a:rPr lang="en-US" sz="3200" b="1" dirty="0" smtClean="0">
                <a:solidFill>
                  <a:schemeClr val="accent2"/>
                </a:solidFill>
              </a:rPr>
              <a:t>teaching discipline</a:t>
            </a:r>
            <a:r>
              <a:rPr lang="en-US" sz="3200" dirty="0" smtClean="0"/>
              <a:t>: empirical evidence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An outline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27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t003377\Desktop\IMG_23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63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250" y="-29513"/>
            <a:ext cx="4600750" cy="688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over image expa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" y="-29513"/>
            <a:ext cx="4586456" cy="688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66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" y="-1"/>
            <a:ext cx="4548674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324" y="0"/>
            <a:ext cx="459994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85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264216"/>
            <a:ext cx="9144000" cy="193813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/>
            </a:r>
            <a:br>
              <a:rPr lang="en-US" dirty="0">
                <a:solidFill>
                  <a:schemeClr val="accent2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2204864"/>
            <a:ext cx="9144000" cy="200398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THEORETICAL DEBATES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IN COMPARATIVE SOCIOLOGY </a:t>
            </a:r>
            <a:r>
              <a:rPr lang="en-US" sz="3600" dirty="0" smtClean="0">
                <a:solidFill>
                  <a:schemeClr val="tx1"/>
                </a:solidFill>
              </a:rPr>
              <a:t>: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4800" b="1" dirty="0" smtClean="0">
                <a:solidFill>
                  <a:schemeClr val="accent2"/>
                </a:solidFill>
              </a:rPr>
              <a:t>Basic Trends </a:t>
            </a:r>
            <a:endParaRPr lang="ru-RU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60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What </a:t>
            </a:r>
            <a:r>
              <a:rPr lang="en-US" dirty="0">
                <a:solidFill>
                  <a:schemeClr val="accent2"/>
                </a:solidFill>
              </a:rPr>
              <a:t>IS </a:t>
            </a:r>
            <a:r>
              <a:rPr lang="en-US" dirty="0" smtClean="0">
                <a:solidFill>
                  <a:schemeClr val="accent2"/>
                </a:solidFill>
              </a:rPr>
              <a:t>“comparative </a:t>
            </a:r>
            <a:r>
              <a:rPr lang="en-US" dirty="0">
                <a:solidFill>
                  <a:schemeClr val="accent2"/>
                </a:solidFill>
              </a:rPr>
              <a:t>sociology</a:t>
            </a:r>
            <a:r>
              <a:rPr lang="en-US" dirty="0" smtClean="0">
                <a:solidFill>
                  <a:schemeClr val="accent2"/>
                </a:solidFill>
              </a:rPr>
              <a:t>”? 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618040" cy="4572000"/>
          </a:xfrm>
        </p:spPr>
        <p:txBody>
          <a:bodyPr>
            <a:noAutofit/>
          </a:bodyPr>
          <a:lstStyle/>
          <a:p>
            <a:r>
              <a:rPr lang="en-US" sz="3200" dirty="0"/>
              <a:t>comparative </a:t>
            </a:r>
            <a:r>
              <a:rPr lang="en-US" sz="3200" dirty="0" smtClean="0"/>
              <a:t>sociology is a sociology itself </a:t>
            </a:r>
          </a:p>
          <a:p>
            <a:r>
              <a:rPr lang="en-US" sz="3200" dirty="0" smtClean="0"/>
              <a:t>comparative </a:t>
            </a:r>
            <a:r>
              <a:rPr lang="en-US" sz="3200" dirty="0"/>
              <a:t>sociology as a </a:t>
            </a:r>
            <a:r>
              <a:rPr lang="en-US" sz="3200" i="1" dirty="0" smtClean="0">
                <a:solidFill>
                  <a:schemeClr val="accent1"/>
                </a:solidFill>
              </a:rPr>
              <a:t>branch / subfield</a:t>
            </a:r>
            <a:r>
              <a:rPr lang="en-US" sz="3200" dirty="0" smtClean="0"/>
              <a:t>: comparative (historical) macro-sociology</a:t>
            </a:r>
            <a:r>
              <a:rPr lang="en-US" sz="3200" i="1" dirty="0" smtClean="0"/>
              <a:t> </a:t>
            </a:r>
          </a:p>
          <a:p>
            <a:r>
              <a:rPr lang="en-US" sz="3200" dirty="0" smtClean="0"/>
              <a:t>comparative </a:t>
            </a:r>
            <a:r>
              <a:rPr lang="en-US" sz="3200" dirty="0"/>
              <a:t>sociology as a </a:t>
            </a:r>
            <a:r>
              <a:rPr lang="en-US" sz="3200" i="1" dirty="0" smtClean="0">
                <a:solidFill>
                  <a:schemeClr val="accent1"/>
                </a:solidFill>
              </a:rPr>
              <a:t>method</a:t>
            </a:r>
            <a:r>
              <a:rPr lang="en-US" sz="3200" dirty="0" smtClean="0"/>
              <a:t>: a set of sociological methods </a:t>
            </a:r>
            <a:r>
              <a:rPr lang="en-US" sz="3200" dirty="0"/>
              <a:t>to establish causal </a:t>
            </a:r>
            <a:r>
              <a:rPr lang="en-US" sz="3200" dirty="0" smtClean="0"/>
              <a:t>relations</a:t>
            </a:r>
          </a:p>
        </p:txBody>
      </p:sp>
    </p:spTree>
    <p:extLst>
      <p:ext uri="{BB962C8B-B14F-4D97-AF65-F5344CB8AC3E}">
        <p14:creationId xmlns:p14="http://schemas.microsoft.com/office/powerpoint/2010/main" val="1910154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What </a:t>
            </a:r>
            <a:r>
              <a:rPr lang="en-US" dirty="0">
                <a:solidFill>
                  <a:schemeClr val="accent2"/>
                </a:solidFill>
              </a:rPr>
              <a:t>IS </a:t>
            </a:r>
            <a:r>
              <a:rPr lang="en-US" dirty="0" smtClean="0">
                <a:solidFill>
                  <a:schemeClr val="accent2"/>
                </a:solidFill>
              </a:rPr>
              <a:t>“comparative </a:t>
            </a:r>
            <a:r>
              <a:rPr lang="en-US" dirty="0">
                <a:solidFill>
                  <a:schemeClr val="accent2"/>
                </a:solidFill>
              </a:rPr>
              <a:t>sociology</a:t>
            </a:r>
            <a:r>
              <a:rPr lang="en-US" dirty="0" smtClean="0">
                <a:solidFill>
                  <a:schemeClr val="accent2"/>
                </a:solidFill>
              </a:rPr>
              <a:t>”? 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618040" cy="4572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SPURIOUS DILEMMA </a:t>
            </a:r>
            <a:r>
              <a:rPr lang="en-US" sz="3200" dirty="0" smtClean="0"/>
              <a:t>– branch vs. method</a:t>
            </a:r>
          </a:p>
          <a:p>
            <a:r>
              <a:rPr lang="en-US" sz="3200" b="1" dirty="0"/>
              <a:t>ACTUAL DILEMMA </a:t>
            </a:r>
            <a:r>
              <a:rPr lang="en-US" sz="3200" dirty="0"/>
              <a:t> – </a:t>
            </a:r>
            <a:r>
              <a:rPr lang="en-US" sz="3200" dirty="0" smtClean="0"/>
              <a:t>“</a:t>
            </a:r>
            <a:r>
              <a:rPr lang="en-US" sz="3200" dirty="0"/>
              <a:t>technique-centered” </a:t>
            </a:r>
            <a:r>
              <a:rPr lang="en-US" sz="3200" dirty="0" smtClean="0"/>
              <a:t>vs</a:t>
            </a:r>
            <a:r>
              <a:rPr lang="en-US" sz="3200" dirty="0"/>
              <a:t>. “research–questions–centered</a:t>
            </a:r>
            <a:r>
              <a:rPr lang="en-US" sz="3200" dirty="0" smtClean="0"/>
              <a:t>” perspective</a:t>
            </a:r>
          </a:p>
          <a:p>
            <a:pPr lvl="0"/>
            <a:r>
              <a:rPr lang="ru-RU" sz="3200" i="1" dirty="0">
                <a:solidFill>
                  <a:schemeClr val="accent1"/>
                </a:solidFill>
              </a:rPr>
              <a:t>«компаративистика» </a:t>
            </a:r>
            <a:r>
              <a:rPr lang="en-US" sz="3200" i="1" dirty="0">
                <a:solidFill>
                  <a:schemeClr val="accent1"/>
                </a:solidFill>
              </a:rPr>
              <a:t>vs. ‘comparative sociology’</a:t>
            </a:r>
            <a:r>
              <a:rPr lang="en-US" sz="3200" dirty="0">
                <a:solidFill>
                  <a:prstClr val="black"/>
                </a:solidFill>
              </a:rPr>
              <a:t> in </a:t>
            </a:r>
            <a:r>
              <a:rPr lang="en-US" sz="3200" dirty="0" smtClean="0">
                <a:solidFill>
                  <a:prstClr val="black"/>
                </a:solidFill>
              </a:rPr>
              <a:t>the tradition of Russian </a:t>
            </a:r>
            <a:r>
              <a:rPr lang="en-US" sz="3200" dirty="0">
                <a:solidFill>
                  <a:prstClr val="black"/>
                </a:solidFill>
              </a:rPr>
              <a:t>social </a:t>
            </a:r>
            <a:r>
              <a:rPr lang="en-US" sz="3200" dirty="0" smtClean="0">
                <a:solidFill>
                  <a:prstClr val="black"/>
                </a:solidFill>
              </a:rPr>
              <a:t>sciences and humanities</a:t>
            </a:r>
            <a:endParaRPr lang="en-US" sz="3200" dirty="0">
              <a:solidFill>
                <a:prstClr val="black"/>
              </a:solidFill>
            </a:endParaRPr>
          </a:p>
          <a:p>
            <a:endParaRPr lang="ru-RU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454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What IS “comparative sociology”?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en-US" sz="2800" dirty="0" smtClean="0"/>
              <a:t>A </a:t>
            </a:r>
            <a:r>
              <a:rPr lang="en-US" sz="2800" dirty="0"/>
              <a:t>“third way” of understanding comparative sociology – </a:t>
            </a:r>
            <a:r>
              <a:rPr lang="en-US" sz="2800" dirty="0" smtClean="0"/>
              <a:t>it is neither a method</a:t>
            </a:r>
            <a:r>
              <a:rPr lang="en-US" sz="2800" dirty="0"/>
              <a:t>, nor </a:t>
            </a:r>
            <a:r>
              <a:rPr lang="en-US" sz="2800" dirty="0" smtClean="0"/>
              <a:t>a subfield</a:t>
            </a:r>
            <a:r>
              <a:rPr lang="en-US" sz="2800" dirty="0"/>
              <a:t>, but a special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chemeClr val="accent2"/>
                </a:solidFill>
              </a:rPr>
              <a:t>organization of </a:t>
            </a:r>
            <a:r>
              <a:rPr lang="en-US" sz="2800" b="1" dirty="0" smtClean="0">
                <a:solidFill>
                  <a:schemeClr val="accent2"/>
                </a:solidFill>
              </a:rPr>
              <a:t>research</a:t>
            </a:r>
            <a:r>
              <a:rPr lang="en-US" sz="2800" dirty="0" smtClean="0"/>
              <a:t>. </a:t>
            </a:r>
          </a:p>
          <a:p>
            <a:pPr>
              <a:buClrTx/>
            </a:pPr>
            <a:r>
              <a:rPr lang="en-US" sz="2800" dirty="0" smtClean="0"/>
              <a:t>This </a:t>
            </a:r>
            <a:r>
              <a:rPr lang="en-US" sz="2800" dirty="0"/>
              <a:t>research process is realized through a </a:t>
            </a:r>
            <a:r>
              <a:rPr lang="en-US" sz="2800" b="1" dirty="0">
                <a:solidFill>
                  <a:schemeClr val="accent2"/>
                </a:solidFill>
              </a:rPr>
              <a:t>series of studies</a:t>
            </a:r>
            <a:r>
              <a:rPr lang="en-US" sz="2800" dirty="0">
                <a:solidFill>
                  <a:schemeClr val="accent2"/>
                </a:solidFill>
              </a:rPr>
              <a:t> </a:t>
            </a:r>
            <a:r>
              <a:rPr lang="en-US" sz="2800" dirty="0"/>
              <a:t>that could be descriptive or explanatory, theoretical or empirical, comparative case studies, small-N or large-N comparisons.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7334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What IS “comparative sociology”?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An </a:t>
            </a:r>
            <a:r>
              <a:rPr lang="en-US" sz="4000" dirty="0"/>
              <a:t>ideal type of </a:t>
            </a:r>
            <a:r>
              <a:rPr lang="en-US" sz="4000" dirty="0" smtClean="0"/>
              <a:t>sociology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A </a:t>
            </a:r>
            <a:r>
              <a:rPr lang="en-US" sz="4000" dirty="0"/>
              <a:t>research </a:t>
            </a:r>
            <a:r>
              <a:rPr lang="en-US" sz="4000" dirty="0" smtClean="0"/>
              <a:t>process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/>
              <a:t>A  critique</a:t>
            </a:r>
          </a:p>
          <a:p>
            <a:pPr marL="0" indent="0">
              <a:buNone/>
            </a:pPr>
            <a:r>
              <a:rPr lang="en-US" sz="2800" dirty="0" smtClean="0"/>
              <a:t>“Comparative </a:t>
            </a:r>
            <a:r>
              <a:rPr lang="en-US" sz="2800" dirty="0"/>
              <a:t>sociology is not a field, but a critique of whatever seems narrow and reductionist in sociology. The disappearance of the term will mean either the great success of the great failure of this critique” (Wallerstein 2003: 103)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1009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What IS “comparative sociology”? 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6152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Comparative sociology as an </a:t>
            </a:r>
            <a:r>
              <a:rPr lang="en-US" sz="3200" i="1" dirty="0" smtClean="0">
                <a:solidFill>
                  <a:schemeClr val="accent1"/>
                </a:solidFill>
              </a:rPr>
              <a:t>inquiry</a:t>
            </a:r>
          </a:p>
          <a:p>
            <a:r>
              <a:rPr lang="en-US" sz="3200" dirty="0" smtClean="0"/>
              <a:t>Comparative sociology as a </a:t>
            </a:r>
            <a:r>
              <a:rPr lang="en-US" sz="3200" i="1" dirty="0" smtClean="0">
                <a:solidFill>
                  <a:schemeClr val="accent1"/>
                </a:solidFill>
              </a:rPr>
              <a:t>teaching discipline</a:t>
            </a:r>
          </a:p>
          <a:p>
            <a:pPr marL="0" indent="0">
              <a:buNone/>
            </a:pPr>
            <a:r>
              <a:rPr lang="en-US" sz="2800" b="1" dirty="0" smtClean="0"/>
              <a:t>Hypothesis: </a:t>
            </a:r>
            <a:r>
              <a:rPr lang="en-US" sz="2800" dirty="0"/>
              <a:t>Comparative sociology as an organization of research process is acknowledged and practiced by sociologists and social scientists yet the reality of teaching sociology doesn’t support these practices but rather </a:t>
            </a:r>
            <a:r>
              <a:rPr lang="en-US" sz="2800" dirty="0" smtClean="0"/>
              <a:t>contradict them.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5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2132856"/>
            <a:ext cx="9144000" cy="200398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COMPARATIVE SOCIOLOGY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AS AN INQUIRY </a:t>
            </a:r>
            <a:r>
              <a:rPr lang="en-US" sz="3600" dirty="0" smtClean="0">
                <a:solidFill>
                  <a:schemeClr val="tx1"/>
                </a:solidFill>
              </a:rPr>
              <a:t>: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4800" b="1" dirty="0" smtClean="0">
                <a:solidFill>
                  <a:schemeClr val="accent2"/>
                </a:solidFill>
              </a:rPr>
              <a:t>Empirical Evidence </a:t>
            </a:r>
            <a:endParaRPr lang="ru-RU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5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Content</a:t>
            </a:r>
            <a:r>
              <a:rPr lang="ru-RU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analysis </a:t>
            </a:r>
            <a:r>
              <a:rPr lang="en-US" sz="3200" dirty="0">
                <a:solidFill>
                  <a:schemeClr val="accent2"/>
                </a:solidFill>
              </a:rPr>
              <a:t>of </a:t>
            </a:r>
            <a:r>
              <a:rPr lang="en-US" sz="3200" dirty="0" smtClean="0">
                <a:solidFill>
                  <a:schemeClr val="accent2"/>
                </a:solidFill>
              </a:rPr>
              <a:t>publications in comparative (historical) sociology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78080" cy="4572000"/>
          </a:xfrm>
        </p:spPr>
        <p:txBody>
          <a:bodyPr>
            <a:noAutofit/>
          </a:bodyPr>
          <a:lstStyle/>
          <a:p>
            <a:r>
              <a:rPr lang="en-US" b="1" dirty="0"/>
              <a:t>Seven cases</a:t>
            </a:r>
            <a:r>
              <a:rPr lang="en-US" dirty="0"/>
              <a:t>: USA, Britain, France, Germany, China, Russia, and </a:t>
            </a:r>
            <a:r>
              <a:rPr lang="en-US" dirty="0" smtClean="0"/>
              <a:t>inter/transnational level</a:t>
            </a:r>
          </a:p>
          <a:p>
            <a:r>
              <a:rPr lang="en-US" dirty="0" smtClean="0"/>
              <a:t>One / two </a:t>
            </a:r>
            <a:r>
              <a:rPr lang="en-US" b="1" dirty="0" smtClean="0"/>
              <a:t>non-specialized sociological journals </a:t>
            </a:r>
            <a:r>
              <a:rPr lang="en-US" dirty="0" smtClean="0"/>
              <a:t>for each case, current issues (since 2000)</a:t>
            </a:r>
          </a:p>
          <a:p>
            <a:r>
              <a:rPr lang="en-US" dirty="0" smtClean="0"/>
              <a:t>Articles and reviews on </a:t>
            </a:r>
            <a:r>
              <a:rPr lang="en-US" i="1" dirty="0" smtClean="0">
                <a:solidFill>
                  <a:schemeClr val="accent1"/>
                </a:solidFill>
              </a:rPr>
              <a:t>comparative sociology</a:t>
            </a:r>
            <a:r>
              <a:rPr lang="en-US" dirty="0" smtClean="0"/>
              <a:t> ( “comparative” OR “comparison” in the title or annotation) – 445 </a:t>
            </a:r>
            <a:r>
              <a:rPr lang="en-US" dirty="0"/>
              <a:t>items </a:t>
            </a:r>
            <a:endParaRPr lang="en-US" dirty="0" smtClean="0"/>
          </a:p>
          <a:p>
            <a:r>
              <a:rPr lang="en-US" dirty="0"/>
              <a:t>Articles </a:t>
            </a:r>
            <a:r>
              <a:rPr lang="en-US" dirty="0" smtClean="0"/>
              <a:t>and reviews on </a:t>
            </a:r>
            <a:r>
              <a:rPr lang="en-US" i="1" dirty="0" smtClean="0">
                <a:solidFill>
                  <a:schemeClr val="accent1"/>
                </a:solidFill>
              </a:rPr>
              <a:t>comparative historical </a:t>
            </a:r>
            <a:r>
              <a:rPr lang="en-US" i="1" dirty="0">
                <a:solidFill>
                  <a:schemeClr val="accent1"/>
                </a:solidFill>
              </a:rPr>
              <a:t>sociology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( “</a:t>
            </a:r>
            <a:r>
              <a:rPr lang="en-US" dirty="0"/>
              <a:t>comparative” </a:t>
            </a:r>
            <a:r>
              <a:rPr lang="en-US" dirty="0" smtClean="0"/>
              <a:t>AND “historica</a:t>
            </a:r>
            <a:r>
              <a:rPr lang="en-US" dirty="0"/>
              <a:t>l</a:t>
            </a:r>
            <a:r>
              <a:rPr lang="en-US" dirty="0" smtClean="0"/>
              <a:t>” </a:t>
            </a:r>
            <a:r>
              <a:rPr lang="en-US" dirty="0"/>
              <a:t>in </a:t>
            </a:r>
            <a:r>
              <a:rPr lang="en-US" dirty="0" smtClean="0"/>
              <a:t>the title </a:t>
            </a:r>
            <a:r>
              <a:rPr lang="en-US" dirty="0"/>
              <a:t>or annotation</a:t>
            </a:r>
            <a:r>
              <a:rPr lang="en-US" dirty="0" smtClean="0"/>
              <a:t>) – 73 items</a:t>
            </a:r>
          </a:p>
        </p:txBody>
      </p:sp>
    </p:spTree>
    <p:extLst>
      <p:ext uri="{BB962C8B-B14F-4D97-AF65-F5344CB8AC3E}">
        <p14:creationId xmlns:p14="http://schemas.microsoft.com/office/powerpoint/2010/main" val="110730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Seven cases: 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Different levels of institutionalization</a:t>
            </a:r>
            <a:endParaRPr lang="ru-RU" dirty="0">
              <a:solidFill>
                <a:schemeClr val="accent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38609442"/>
              </p:ext>
            </p:extLst>
          </p:nvPr>
        </p:nvGraphicFramePr>
        <p:xfrm>
          <a:off x="899592" y="1484784"/>
          <a:ext cx="7704855" cy="4742814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584176"/>
                <a:gridCol w="6120679"/>
              </a:tblGrid>
              <a:tr h="288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Case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Section in (inter)national </a:t>
                      </a:r>
                      <a:r>
                        <a:rPr lang="en-US" sz="1800" baseline="0" dirty="0" smtClean="0">
                          <a:effectLst/>
                        </a:rPr>
                        <a:t>association</a:t>
                      </a:r>
                      <a:r>
                        <a:rPr lang="en-US" sz="1800" baseline="0" dirty="0">
                          <a:effectLst/>
                        </a:rPr>
                        <a:t> 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910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International 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Historical and Comparative Sociology working </a:t>
                      </a:r>
                      <a:r>
                        <a:rPr lang="en-US" sz="1800" baseline="0" dirty="0" smtClean="0">
                          <a:effectLst/>
                        </a:rPr>
                        <a:t>group</a:t>
                      </a:r>
                      <a:endParaRPr lang="ru-RU" sz="1800" baseline="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 smtClean="0">
                          <a:effectLst/>
                        </a:rPr>
                        <a:t>Comparative Sociology research committee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72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USA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Section on Comparative and Historical sociology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72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>
                          <a:effectLst/>
                        </a:rPr>
                        <a:t>Britain</a:t>
                      </a:r>
                      <a:endParaRPr lang="ru-RU" sz="1800" b="0" baseline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Study group on Historical and Comparative sociology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910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>
                          <a:effectLst/>
                        </a:rPr>
                        <a:t>Germany</a:t>
                      </a:r>
                      <a:endParaRPr lang="ru-RU" sz="1800" b="0" baseline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Section on sociology of development and social anthropology</a:t>
                      </a:r>
                      <a:endParaRPr lang="ru-RU" sz="1800" baseline="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Section on biography research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910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Russia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Research committee on social transformations and sociology of development </a:t>
                      </a:r>
                      <a:endParaRPr lang="ru-RU" sz="1800" baseline="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Research committee on biography and society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726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 smtClean="0">
                          <a:effectLst/>
                        </a:rPr>
                        <a:t>France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>
                          <a:effectLst/>
                        </a:rPr>
                        <a:t>Thematic network on life course and social dynamics 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40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 smtClean="0">
                          <a:effectLst/>
                        </a:rPr>
                        <a:t>China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baseline="0" dirty="0" smtClean="0">
                          <a:effectLst/>
                        </a:rPr>
                        <a:t>Social Development and Social Security Committee</a:t>
                      </a:r>
                      <a:endParaRPr lang="ru-RU" sz="1800" b="0" baseline="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43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Seven cases: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Journals </a:t>
            </a:r>
            <a:r>
              <a:rPr lang="en-US" smtClean="0">
                <a:solidFill>
                  <a:schemeClr val="accent2"/>
                </a:solidFill>
              </a:rPr>
              <a:t>and terms</a:t>
            </a:r>
            <a:endParaRPr lang="ru-RU" dirty="0">
              <a:solidFill>
                <a:schemeClr val="accent2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78920708"/>
              </p:ext>
            </p:extLst>
          </p:nvPr>
        </p:nvGraphicFramePr>
        <p:xfrm>
          <a:off x="899592" y="1484784"/>
          <a:ext cx="7597351" cy="508186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174849"/>
                <a:gridCol w="1889630"/>
                <a:gridCol w="4532872"/>
              </a:tblGrid>
              <a:tr h="237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Case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Journal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Words </a:t>
                      </a:r>
                      <a:r>
                        <a:rPr lang="en-US" sz="1200" dirty="0">
                          <a:effectLst/>
                        </a:rPr>
                        <a:t>for search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</a:tr>
              <a:tr h="56247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International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International sociology (IS)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Comparison; comparative</a:t>
                      </a:r>
                      <a:r>
                        <a:rPr lang="en-US" sz="1200" dirty="0">
                          <a:effectLst/>
                        </a:rPr>
                        <a:t>; historical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</a:tr>
              <a:tr h="343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Current sociology (CS)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Comparison; comparative; historical</a:t>
                      </a:r>
                      <a:endParaRPr lang="en-US" sz="1200" dirty="0">
                        <a:effectLst/>
                      </a:endParaRPr>
                    </a:p>
                  </a:txBody>
                  <a:tcPr marL="67767" marR="67767" marT="0" marB="0" anchor="ctr"/>
                </a:tc>
              </a:tr>
              <a:tr h="58168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USA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American sociological review (ASR)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Comparison; comparative; historical</a:t>
                      </a:r>
                      <a:endParaRPr lang="en-US" sz="1200" dirty="0">
                        <a:effectLst/>
                      </a:endParaRPr>
                    </a:p>
                  </a:txBody>
                  <a:tcPr marL="67767" marR="67767" marT="0" marB="0" anchor="ctr"/>
                </a:tc>
              </a:tr>
              <a:tr h="5816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American journal of sociology (AJS)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Comparison; comparative; historical</a:t>
                      </a:r>
                      <a:endParaRPr lang="en-US" sz="1200" dirty="0">
                        <a:effectLst/>
                      </a:endParaRPr>
                    </a:p>
                  </a:txBody>
                  <a:tcPr marL="67767" marR="67767" marT="0" marB="0" anchor="ctr"/>
                </a:tc>
              </a:tr>
              <a:tr h="58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UK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British journal of sociology (BJS)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Comparison; comparative; historical</a:t>
                      </a:r>
                      <a:endParaRPr lang="en-US" sz="1200" dirty="0">
                        <a:effectLst/>
                      </a:endParaRPr>
                    </a:p>
                  </a:txBody>
                  <a:tcPr marL="67767" marR="67767" marT="0" marB="0" anchor="ctr"/>
                </a:tc>
              </a:tr>
              <a:tr h="581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France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>
                          <a:effectLst/>
                        </a:rPr>
                        <a:t>Revue </a:t>
                      </a:r>
                      <a:r>
                        <a:rPr lang="en-US" sz="1200" dirty="0" err="1">
                          <a:effectLst/>
                        </a:rPr>
                        <a:t>française</a:t>
                      </a:r>
                      <a:r>
                        <a:rPr lang="en-US" sz="1200" dirty="0">
                          <a:effectLst/>
                        </a:rPr>
                        <a:t> de </a:t>
                      </a:r>
                      <a:r>
                        <a:rPr lang="en-US" sz="1200" dirty="0" err="1">
                          <a:effectLst/>
                        </a:rPr>
                        <a:t>sociologie</a:t>
                      </a:r>
                      <a:r>
                        <a:rPr lang="en-US" sz="1200" dirty="0">
                          <a:effectLst/>
                        </a:rPr>
                        <a:t> (RFS)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Comparaison</a:t>
                      </a:r>
                      <a:r>
                        <a:rPr lang="en-US" sz="1200" dirty="0" smtClean="0">
                          <a:effectLst/>
                        </a:rPr>
                        <a:t> / comparison; </a:t>
                      </a:r>
                      <a:r>
                        <a:rPr lang="en-US" sz="1200" dirty="0" err="1" smtClean="0">
                          <a:effectLst/>
                        </a:rPr>
                        <a:t>comparatif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/ comparative; </a:t>
                      </a:r>
                      <a:r>
                        <a:rPr lang="en-US" sz="1200" dirty="0" err="1">
                          <a:effectLst/>
                        </a:rPr>
                        <a:t>historique</a:t>
                      </a:r>
                      <a:r>
                        <a:rPr lang="en-US" sz="1200" dirty="0">
                          <a:effectLst/>
                        </a:rPr>
                        <a:t> / historic / historical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</a:tr>
              <a:tr h="8483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Germany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Zeitschrift fur Soziologie (ZS) 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Vergleigh</a:t>
                      </a:r>
                      <a:r>
                        <a:rPr lang="en-US" sz="1200" dirty="0" smtClean="0">
                          <a:effectLst/>
                        </a:rPr>
                        <a:t> / </a:t>
                      </a:r>
                      <a:r>
                        <a:rPr lang="en-US" sz="1200" dirty="0" err="1" smtClean="0">
                          <a:effectLst/>
                        </a:rPr>
                        <a:t>Komparation</a:t>
                      </a:r>
                      <a:r>
                        <a:rPr lang="en-US" sz="1200" dirty="0" smtClean="0">
                          <a:effectLst/>
                        </a:rPr>
                        <a:t> / comparison;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Vergleichend</a:t>
                      </a:r>
                      <a:r>
                        <a:rPr lang="en-US" sz="1200" dirty="0">
                          <a:effectLst/>
                        </a:rPr>
                        <a:t>* / </a:t>
                      </a:r>
                      <a:r>
                        <a:rPr lang="en-US" sz="1200" dirty="0" err="1">
                          <a:effectLst/>
                        </a:rPr>
                        <a:t>komparativ</a:t>
                      </a:r>
                      <a:r>
                        <a:rPr lang="en-US" sz="1200" dirty="0">
                          <a:effectLst/>
                        </a:rPr>
                        <a:t>* / </a:t>
                      </a:r>
                      <a:r>
                        <a:rPr lang="en-US" sz="1200" dirty="0" smtClean="0">
                          <a:effectLst/>
                        </a:rPr>
                        <a:t>comparative; </a:t>
                      </a:r>
                      <a:r>
                        <a:rPr lang="en-US" sz="1200" dirty="0" err="1" smtClean="0">
                          <a:effectLst/>
                        </a:rPr>
                        <a:t>historisch</a:t>
                      </a:r>
                      <a:r>
                        <a:rPr lang="en-US" sz="1200" dirty="0">
                          <a:effectLst/>
                        </a:rPr>
                        <a:t>* / </a:t>
                      </a:r>
                      <a:r>
                        <a:rPr lang="en-US" sz="1200" dirty="0" err="1">
                          <a:effectLst/>
                        </a:rPr>
                        <a:t>geschichtlich</a:t>
                      </a:r>
                      <a:r>
                        <a:rPr lang="en-US" sz="1200" dirty="0">
                          <a:effectLst/>
                        </a:rPr>
                        <a:t>* / historical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</a:tr>
              <a:tr h="343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China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Shèhuì xué yánjiū (SXY)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err="1">
                          <a:effectLst/>
                        </a:rPr>
                        <a:t>Bǐjiào</a:t>
                      </a:r>
                      <a:r>
                        <a:rPr lang="en-US" sz="1200" dirty="0">
                          <a:effectLst/>
                        </a:rPr>
                        <a:t> / </a:t>
                      </a:r>
                      <a:r>
                        <a:rPr lang="en-US" sz="1200" dirty="0" smtClean="0">
                          <a:effectLst/>
                        </a:rPr>
                        <a:t>comparison, comparative</a:t>
                      </a:r>
                      <a:r>
                        <a:rPr lang="en-US" sz="1200" dirty="0">
                          <a:effectLst/>
                        </a:rPr>
                        <a:t>; </a:t>
                      </a:r>
                      <a:r>
                        <a:rPr lang="en-US" sz="1200" dirty="0" err="1">
                          <a:effectLst/>
                        </a:rPr>
                        <a:t>Lìshǐ</a:t>
                      </a:r>
                      <a:r>
                        <a:rPr lang="en-US" sz="1200" dirty="0">
                          <a:effectLst/>
                        </a:rPr>
                        <a:t> de / historical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</a:tr>
              <a:tr h="382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Russia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Sotsiologicheskiye issledovaniya (SI)</a:t>
                      </a:r>
                      <a:endParaRPr lang="ru-RU" sz="12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Sravneniye</a:t>
                      </a:r>
                      <a:r>
                        <a:rPr lang="en-US" sz="1200" baseline="0" dirty="0" smtClean="0">
                          <a:effectLst/>
                        </a:rPr>
                        <a:t> / comparison; </a:t>
                      </a:r>
                      <a:r>
                        <a:rPr lang="en-US" sz="1200" dirty="0" err="1" smtClean="0">
                          <a:effectLst/>
                        </a:rPr>
                        <a:t>sravnitel’nyi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r>
                        <a:rPr lang="en-US" sz="1200" dirty="0" err="1">
                          <a:effectLst/>
                        </a:rPr>
                        <a:t>komparativny</a:t>
                      </a:r>
                      <a:r>
                        <a:rPr lang="en-US" sz="1200" dirty="0">
                          <a:effectLst/>
                        </a:rPr>
                        <a:t> / comparative; </a:t>
                      </a:r>
                      <a:r>
                        <a:rPr lang="en-US" sz="1200" dirty="0" err="1">
                          <a:effectLst/>
                        </a:rPr>
                        <a:t>istoricheckii</a:t>
                      </a:r>
                      <a:r>
                        <a:rPr lang="en-US" sz="1200" dirty="0">
                          <a:effectLst/>
                        </a:rPr>
                        <a:t> / historical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7767" marR="67767" marT="0" marB="0" anchor="ctr"/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698625" y="1420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6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Comparative sociology as an inquiry: </a:t>
            </a:r>
            <a:r>
              <a:rPr lang="en-US" dirty="0" smtClean="0">
                <a:solidFill>
                  <a:schemeClr val="accent2"/>
                </a:solidFill>
              </a:rPr>
              <a:t>Similarity in difference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827584" y="1628800"/>
            <a:ext cx="7772400" cy="475252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Comparison </a:t>
            </a:r>
            <a:r>
              <a:rPr lang="en-US" dirty="0"/>
              <a:t>is used more </a:t>
            </a:r>
            <a:r>
              <a:rPr lang="en-US" dirty="0" smtClean="0"/>
              <a:t>as a </a:t>
            </a:r>
            <a:r>
              <a:rPr lang="en-US" b="1" dirty="0"/>
              <a:t>research design</a:t>
            </a:r>
            <a:r>
              <a:rPr lang="en-US" dirty="0"/>
              <a:t> than </a:t>
            </a:r>
            <a:r>
              <a:rPr lang="en-US" dirty="0" smtClean="0"/>
              <a:t>as a method</a:t>
            </a:r>
            <a:r>
              <a:rPr lang="en-US" dirty="0"/>
              <a:t>. Wordings </a:t>
            </a:r>
            <a:r>
              <a:rPr lang="en-US" i="1" dirty="0" smtClean="0">
                <a:solidFill>
                  <a:schemeClr val="accent1"/>
                </a:solidFill>
              </a:rPr>
              <a:t>comparison,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i="1" dirty="0" smtClean="0">
                <a:solidFill>
                  <a:schemeClr val="accent1"/>
                </a:solidFill>
              </a:rPr>
              <a:t>comparative </a:t>
            </a:r>
            <a:r>
              <a:rPr lang="en-US" i="1" dirty="0">
                <a:solidFill>
                  <a:schemeClr val="accent1"/>
                </a:solidFill>
              </a:rPr>
              <a:t>analysis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i="1" dirty="0" smtClean="0">
                <a:solidFill>
                  <a:schemeClr val="accent1"/>
                </a:solidFill>
              </a:rPr>
              <a:t>comparative study / research</a:t>
            </a:r>
            <a:r>
              <a:rPr lang="en-US" i="1" dirty="0" smtClean="0"/>
              <a:t> </a:t>
            </a:r>
            <a:r>
              <a:rPr lang="en-US" dirty="0"/>
              <a:t>point to </a:t>
            </a:r>
            <a:r>
              <a:rPr lang="en-US" dirty="0" smtClean="0"/>
              <a:t>the way </a:t>
            </a:r>
            <a:r>
              <a:rPr lang="en-US" dirty="0"/>
              <a:t>of organizing the research process.</a:t>
            </a:r>
          </a:p>
          <a:p>
            <a:r>
              <a:rPr lang="en-US" dirty="0" smtClean="0"/>
              <a:t>Two </a:t>
            </a:r>
            <a:r>
              <a:rPr lang="en-US" dirty="0"/>
              <a:t>general logics of empirical </a:t>
            </a:r>
            <a:r>
              <a:rPr lang="en-US" dirty="0" smtClean="0"/>
              <a:t>research: </a:t>
            </a:r>
            <a:r>
              <a:rPr lang="en-US" dirty="0"/>
              <a:t>comparison determined by “</a:t>
            </a:r>
            <a:r>
              <a:rPr lang="en-US" b="1" dirty="0"/>
              <a:t>variables</a:t>
            </a:r>
            <a:r>
              <a:rPr lang="en-US" dirty="0"/>
              <a:t>” </a:t>
            </a:r>
            <a:r>
              <a:rPr lang="en-US" dirty="0" smtClean="0"/>
              <a:t>or by </a:t>
            </a:r>
            <a:r>
              <a:rPr lang="en-US" dirty="0"/>
              <a:t>“</a:t>
            </a:r>
            <a:r>
              <a:rPr lang="en-US" b="1" dirty="0"/>
              <a:t>cases</a:t>
            </a:r>
            <a:r>
              <a:rPr lang="en-US" dirty="0" smtClean="0"/>
              <a:t>”. </a:t>
            </a:r>
          </a:p>
          <a:p>
            <a:r>
              <a:rPr lang="en-US" dirty="0" smtClean="0"/>
              <a:t>Comparison </a:t>
            </a:r>
            <a:r>
              <a:rPr lang="en-US" dirty="0"/>
              <a:t>of theories and comparison of methods correspond to </a:t>
            </a:r>
            <a:r>
              <a:rPr lang="en-US" dirty="0" smtClean="0"/>
              <a:t>a different type </a:t>
            </a:r>
            <a:r>
              <a:rPr lang="en-US" dirty="0"/>
              <a:t>of research that is based </a:t>
            </a:r>
            <a:r>
              <a:rPr lang="en-US" dirty="0" smtClean="0"/>
              <a:t>on </a:t>
            </a:r>
            <a:r>
              <a:rPr lang="en-US" dirty="0"/>
              <a:t>development of our cognitive tools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65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Comparative and / or historical sociology?</a:t>
            </a:r>
            <a:endParaRPr lang="ru-RU" dirty="0">
              <a:solidFill>
                <a:schemeClr val="accent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814332352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9469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Comparative historical researches / sociologies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78080" cy="5149552"/>
          </a:xfrm>
        </p:spPr>
        <p:txBody>
          <a:bodyPr>
            <a:noAutofit/>
          </a:bodyPr>
          <a:lstStyle/>
          <a:p>
            <a:r>
              <a:rPr lang="en-US" sz="2800" dirty="0" smtClean="0"/>
              <a:t>Comparative </a:t>
            </a:r>
            <a:r>
              <a:rPr lang="en-US" sz="2800" dirty="0"/>
              <a:t>historical </a:t>
            </a:r>
            <a:r>
              <a:rPr lang="en-US" sz="2800" dirty="0" smtClean="0"/>
              <a:t>research </a:t>
            </a:r>
            <a:r>
              <a:rPr lang="en-US" sz="2800" dirty="0"/>
              <a:t>is almost </a:t>
            </a:r>
            <a:r>
              <a:rPr lang="en-US" sz="2800" b="1" dirty="0"/>
              <a:t>synonymous to “small-N”. </a:t>
            </a:r>
            <a:endParaRPr lang="en-US" sz="2800" b="1" dirty="0" smtClean="0"/>
          </a:p>
          <a:p>
            <a:r>
              <a:rPr lang="en-US" sz="2800" b="1" dirty="0" smtClean="0"/>
              <a:t>The </a:t>
            </a:r>
            <a:r>
              <a:rPr lang="en-US" sz="2800" b="1" dirty="0"/>
              <a:t>West vs. the Rest</a:t>
            </a:r>
            <a:r>
              <a:rPr lang="en-US" sz="2800" dirty="0"/>
              <a:t> opposition characterizes almost all the </a:t>
            </a:r>
            <a:r>
              <a:rPr lang="en-US" sz="2800" dirty="0" smtClean="0"/>
              <a:t>cases. The </a:t>
            </a:r>
            <a:r>
              <a:rPr lang="en-US" sz="2800" dirty="0"/>
              <a:t>exception is the “American” type that works with time and space localities </a:t>
            </a:r>
            <a:r>
              <a:rPr lang="en-US" sz="2800" dirty="0" smtClean="0"/>
              <a:t>and is based </a:t>
            </a:r>
            <a:r>
              <a:rPr lang="en-US" sz="2800" dirty="0"/>
              <a:t>on </a:t>
            </a:r>
            <a:r>
              <a:rPr lang="en-US" sz="2800" dirty="0" smtClean="0"/>
              <a:t>the elaborated theoretical </a:t>
            </a:r>
            <a:r>
              <a:rPr lang="en-US" sz="2800" dirty="0"/>
              <a:t>framework. </a:t>
            </a:r>
            <a:endParaRPr lang="en-US" sz="2800" dirty="0" smtClean="0"/>
          </a:p>
          <a:p>
            <a:r>
              <a:rPr lang="en-US" sz="2800" dirty="0"/>
              <a:t>The West vs. the Rest opposition can be interpreted either in terms of </a:t>
            </a:r>
            <a:r>
              <a:rPr lang="en-US" sz="2800" i="1" dirty="0">
                <a:solidFill>
                  <a:schemeClr val="accent1"/>
                </a:solidFill>
              </a:rPr>
              <a:t>modernization theory</a:t>
            </a:r>
            <a:r>
              <a:rPr lang="en-US" sz="2800" i="1" dirty="0"/>
              <a:t> </a:t>
            </a:r>
            <a:r>
              <a:rPr lang="en-US" sz="2800" dirty="0"/>
              <a:t>or through </a:t>
            </a:r>
            <a:r>
              <a:rPr lang="en-US" sz="2800" i="1" dirty="0">
                <a:solidFill>
                  <a:schemeClr val="accent1"/>
                </a:solidFill>
              </a:rPr>
              <a:t>civilizational </a:t>
            </a:r>
            <a:r>
              <a:rPr lang="en-US" sz="2800" i="1" dirty="0" smtClean="0">
                <a:solidFill>
                  <a:schemeClr val="accent1"/>
                </a:solidFill>
              </a:rPr>
              <a:t>analysis</a:t>
            </a:r>
            <a:r>
              <a:rPr lang="en-US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213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0" y="2088789"/>
            <a:ext cx="9144000" cy="200398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b="0" kern="1200" cap="none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COMPARATIVE SOCIOLOGY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AS A TEACHING DISCIPLINE</a:t>
            </a:r>
            <a:r>
              <a:rPr lang="en-US" sz="3600" dirty="0" smtClean="0">
                <a:solidFill>
                  <a:schemeClr val="tx1"/>
                </a:solidFill>
              </a:rPr>
              <a:t>: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4800" b="1" dirty="0" smtClean="0">
                <a:solidFill>
                  <a:schemeClr val="accent2"/>
                </a:solidFill>
              </a:rPr>
              <a:t>Empirical Evidence </a:t>
            </a:r>
            <a:endParaRPr lang="ru-RU" sz="4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58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Content</a:t>
            </a:r>
            <a:r>
              <a:rPr lang="ru-RU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analysis </a:t>
            </a:r>
            <a:r>
              <a:rPr lang="en-US" sz="3200" dirty="0">
                <a:solidFill>
                  <a:schemeClr val="accent2"/>
                </a:solidFill>
              </a:rPr>
              <a:t>of </a:t>
            </a:r>
            <a:r>
              <a:rPr lang="en-US" sz="3200" dirty="0" smtClean="0">
                <a:solidFill>
                  <a:schemeClr val="accent2"/>
                </a:solidFill>
              </a:rPr>
              <a:t>educational materials on comparative (historical) sociology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78080" cy="4572000"/>
          </a:xfrm>
        </p:spPr>
        <p:txBody>
          <a:bodyPr>
            <a:noAutofit/>
          </a:bodyPr>
          <a:lstStyle/>
          <a:p>
            <a:r>
              <a:rPr lang="en-US" b="1" dirty="0"/>
              <a:t>Seven cases</a:t>
            </a:r>
            <a:r>
              <a:rPr lang="en-US" dirty="0"/>
              <a:t>: USA, Britain, France, Germany, China, Russia, and </a:t>
            </a:r>
            <a:r>
              <a:rPr lang="en-US" dirty="0" smtClean="0"/>
              <a:t>inter/transnational level.</a:t>
            </a:r>
          </a:p>
          <a:p>
            <a:r>
              <a:rPr lang="en-US" dirty="0"/>
              <a:t>For </a:t>
            </a:r>
            <a:r>
              <a:rPr lang="en-US" i="1" dirty="0">
                <a:solidFill>
                  <a:schemeClr val="accent1"/>
                </a:solidFill>
              </a:rPr>
              <a:t>national </a:t>
            </a:r>
            <a:r>
              <a:rPr lang="en-US" i="1" dirty="0" smtClean="0">
                <a:solidFill>
                  <a:schemeClr val="accent1"/>
                </a:solidFill>
              </a:rPr>
              <a:t>cases</a:t>
            </a:r>
            <a:r>
              <a:rPr lang="en-US" i="1" dirty="0" smtClean="0"/>
              <a:t>:</a:t>
            </a:r>
            <a:r>
              <a:rPr lang="en-US" dirty="0" smtClean="0"/>
              <a:t> departments </a:t>
            </a:r>
            <a:r>
              <a:rPr lang="en-US" dirty="0"/>
              <a:t>/ faculties of sociology / social </a:t>
            </a:r>
            <a:r>
              <a:rPr lang="en-US" dirty="0" smtClean="0"/>
              <a:t>sciences </a:t>
            </a:r>
            <a:r>
              <a:rPr lang="en-US" dirty="0"/>
              <a:t>in universities that are </a:t>
            </a:r>
            <a:r>
              <a:rPr lang="en-US" dirty="0" smtClean="0"/>
              <a:t>at </a:t>
            </a:r>
            <a:r>
              <a:rPr lang="en-US" dirty="0"/>
              <a:t>the top </a:t>
            </a:r>
            <a:r>
              <a:rPr lang="en-US" dirty="0" smtClean="0"/>
              <a:t>of </a:t>
            </a:r>
            <a:r>
              <a:rPr lang="en-US" dirty="0"/>
              <a:t>the national </a:t>
            </a:r>
            <a:r>
              <a:rPr lang="en-US" dirty="0" smtClean="0"/>
              <a:t>rankings. </a:t>
            </a:r>
          </a:p>
          <a:p>
            <a:r>
              <a:rPr lang="en-US" dirty="0"/>
              <a:t>For </a:t>
            </a:r>
            <a:r>
              <a:rPr lang="en-US" i="1" dirty="0">
                <a:solidFill>
                  <a:schemeClr val="accent1"/>
                </a:solidFill>
              </a:rPr>
              <a:t>international </a:t>
            </a:r>
            <a:r>
              <a:rPr lang="en-US" i="1" dirty="0" smtClean="0">
                <a:solidFill>
                  <a:schemeClr val="accent1"/>
                </a:solidFill>
              </a:rPr>
              <a:t>case</a:t>
            </a:r>
            <a:r>
              <a:rPr lang="en-US" dirty="0" smtClean="0"/>
              <a:t>: </a:t>
            </a:r>
            <a:r>
              <a:rPr lang="en-US" dirty="0"/>
              <a:t>transnational higher </a:t>
            </a:r>
            <a:r>
              <a:rPr lang="en-US" dirty="0" smtClean="0"/>
              <a:t>education.</a:t>
            </a:r>
          </a:p>
          <a:p>
            <a:r>
              <a:rPr lang="en-US" b="1" dirty="0" smtClean="0"/>
              <a:t>Three </a:t>
            </a:r>
            <a:r>
              <a:rPr lang="en-US" b="1" dirty="0"/>
              <a:t>kinds of data</a:t>
            </a:r>
            <a:r>
              <a:rPr lang="en-US" dirty="0"/>
              <a:t>: </a:t>
            </a:r>
            <a:r>
              <a:rPr lang="en-US" dirty="0" smtClean="0"/>
              <a:t>courses </a:t>
            </a:r>
            <a:r>
              <a:rPr lang="en-US" dirty="0"/>
              <a:t>taught (syllabi</a:t>
            </a:r>
            <a:r>
              <a:rPr lang="en-US" dirty="0" smtClean="0"/>
              <a:t>); research </a:t>
            </a:r>
            <a:r>
              <a:rPr lang="en-US" dirty="0"/>
              <a:t>interests of </a:t>
            </a:r>
            <a:r>
              <a:rPr lang="en-US" dirty="0" smtClean="0"/>
              <a:t>lecturers/instructors; research </a:t>
            </a:r>
            <a:r>
              <a:rPr lang="en-US" dirty="0"/>
              <a:t>centers of sociology / social </a:t>
            </a:r>
            <a:r>
              <a:rPr lang="en-US" dirty="0" smtClean="0"/>
              <a:t>sciences </a:t>
            </a:r>
            <a:r>
              <a:rPr lang="en-US" dirty="0"/>
              <a:t>departments (only for six national cases</a:t>
            </a:r>
            <a:r>
              <a:rPr lang="en-US" dirty="0" smtClean="0"/>
              <a:t>).</a:t>
            </a:r>
            <a:endParaRPr lang="en-US" dirty="0"/>
          </a:p>
          <a:p>
            <a:pPr marL="2743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286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2"/>
                </a:solidFill>
              </a:rPr>
              <a:t>Content</a:t>
            </a:r>
            <a:r>
              <a:rPr lang="ru-RU" sz="3200" dirty="0" smtClean="0">
                <a:solidFill>
                  <a:schemeClr val="accent2"/>
                </a:solidFill>
              </a:rPr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analysis </a:t>
            </a:r>
            <a:r>
              <a:rPr lang="en-US" sz="3200" dirty="0">
                <a:solidFill>
                  <a:schemeClr val="accent2"/>
                </a:solidFill>
              </a:rPr>
              <a:t>of </a:t>
            </a:r>
            <a:r>
              <a:rPr lang="en-US" sz="3200" dirty="0" smtClean="0">
                <a:solidFill>
                  <a:schemeClr val="accent2"/>
                </a:solidFill>
              </a:rPr>
              <a:t>educational materials on comparative (historical) sociology</a:t>
            </a:r>
            <a:endParaRPr lang="ru-RU" sz="3200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78080" cy="457200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800" dirty="0"/>
              <a:t>The search </a:t>
            </a:r>
            <a:r>
              <a:rPr lang="en-US" sz="2800" dirty="0" smtClean="0"/>
              <a:t>was made: </a:t>
            </a:r>
          </a:p>
          <a:p>
            <a:pPr marL="777240" lvl="1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 smtClean="0"/>
              <a:t>for </a:t>
            </a:r>
            <a:r>
              <a:rPr lang="en-US" i="1" dirty="0" err="1"/>
              <a:t>compar</a:t>
            </a:r>
            <a:r>
              <a:rPr lang="en-US" i="1" dirty="0"/>
              <a:t>* / cross*</a:t>
            </a:r>
            <a:r>
              <a:rPr lang="en-US" dirty="0"/>
              <a:t> and their </a:t>
            </a:r>
            <a:r>
              <a:rPr lang="en-US" dirty="0" smtClean="0"/>
              <a:t>equivalents; </a:t>
            </a:r>
          </a:p>
          <a:p>
            <a:pPr marL="777240" lvl="1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 smtClean="0"/>
              <a:t>for courses </a:t>
            </a:r>
            <a:r>
              <a:rPr lang="en-US" dirty="0"/>
              <a:t>with historical </a:t>
            </a:r>
            <a:r>
              <a:rPr lang="en-US" dirty="0" smtClean="0"/>
              <a:t>sociology / historical studies;</a:t>
            </a:r>
          </a:p>
          <a:p>
            <a:pPr marL="777240" lvl="1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 title contains general term that presupposes comparative </a:t>
            </a:r>
            <a:r>
              <a:rPr lang="en-US" dirty="0" smtClean="0"/>
              <a:t>perspective </a:t>
            </a:r>
            <a:r>
              <a:rPr lang="en-US" dirty="0"/>
              <a:t> </a:t>
            </a:r>
            <a:r>
              <a:rPr lang="en-US" dirty="0" smtClean="0"/>
              <a:t>;</a:t>
            </a:r>
            <a:endParaRPr lang="ru-RU" dirty="0"/>
          </a:p>
          <a:p>
            <a:pPr marL="777240" lvl="1" indent="-457200">
              <a:buClr>
                <a:schemeClr val="accent1"/>
              </a:buClr>
              <a:buFont typeface="+mj-lt"/>
              <a:buAutoNum type="arabicPeriod"/>
            </a:pPr>
            <a:r>
              <a:rPr lang="en-US" dirty="0" smtClean="0"/>
              <a:t>if </a:t>
            </a:r>
            <a:r>
              <a:rPr lang="en-US" dirty="0"/>
              <a:t>the title indicates issues of methodology </a:t>
            </a:r>
            <a:r>
              <a:rPr lang="en-US"/>
              <a:t>or </a:t>
            </a:r>
            <a:r>
              <a:rPr lang="en-US" smtClean="0"/>
              <a:t>methods.</a:t>
            </a:r>
            <a:endParaRPr lang="ru-RU" dirty="0"/>
          </a:p>
          <a:p>
            <a:pPr marL="0" lvl="0" indent="0">
              <a:buNone/>
            </a:pPr>
            <a:r>
              <a:rPr lang="en-US" sz="2800" dirty="0"/>
              <a:t>Apparently non-sociological courses (e.g., comparative political science) were removed.</a:t>
            </a:r>
            <a:endParaRPr lang="ru-RU" sz="2800" dirty="0"/>
          </a:p>
          <a:p>
            <a:pPr marL="27432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759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92088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Comparative sociology </a:t>
            </a:r>
            <a:r>
              <a:rPr lang="en-US" dirty="0" smtClean="0">
                <a:solidFill>
                  <a:schemeClr val="accent2"/>
                </a:solidFill>
              </a:rPr>
              <a:t>as a teaching discipline: Research-education gap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8280920" cy="5184576"/>
          </a:xfrm>
        </p:spPr>
        <p:txBody>
          <a:bodyPr>
            <a:noAutofit/>
          </a:bodyPr>
          <a:lstStyle/>
          <a:p>
            <a:pPr lvl="1">
              <a:buClr>
                <a:schemeClr val="accent1"/>
              </a:buClr>
            </a:pPr>
            <a:r>
              <a:rPr lang="en-US" sz="2800" dirty="0" smtClean="0"/>
              <a:t>The </a:t>
            </a:r>
            <a:r>
              <a:rPr lang="en-US" sz="2800" dirty="0"/>
              <a:t>majority of courses related to comparative sociology is taught </a:t>
            </a:r>
            <a:r>
              <a:rPr lang="en-US" sz="2800" dirty="0" smtClean="0"/>
              <a:t>in </a:t>
            </a:r>
            <a:r>
              <a:rPr lang="en-US" sz="2800" b="1" dirty="0" smtClean="0"/>
              <a:t>graduate </a:t>
            </a:r>
            <a:r>
              <a:rPr lang="en-US" sz="2800" b="1" dirty="0"/>
              <a:t>programs</a:t>
            </a:r>
            <a:r>
              <a:rPr lang="en-US" sz="2800" dirty="0"/>
              <a:t>. </a:t>
            </a:r>
            <a:endParaRPr lang="en-US" sz="2800" dirty="0" smtClean="0"/>
          </a:p>
          <a:p>
            <a:pPr lvl="1">
              <a:buClr>
                <a:schemeClr val="accent1"/>
              </a:buClr>
            </a:pPr>
            <a:r>
              <a:rPr lang="en-US" sz="2800" dirty="0" smtClean="0"/>
              <a:t>The </a:t>
            </a:r>
            <a:r>
              <a:rPr lang="en-US" sz="2800" dirty="0"/>
              <a:t>dominant formulations are </a:t>
            </a:r>
            <a:r>
              <a:rPr lang="en-US" sz="2800" i="1" dirty="0">
                <a:solidFill>
                  <a:schemeClr val="accent1"/>
                </a:solidFill>
              </a:rPr>
              <a:t>comparative methods </a:t>
            </a:r>
            <a:r>
              <a:rPr lang="en-US" sz="2800" dirty="0"/>
              <a:t>and </a:t>
            </a:r>
            <a:r>
              <a:rPr lang="en-US" sz="2800" i="1" dirty="0">
                <a:solidFill>
                  <a:schemeClr val="accent1"/>
                </a:solidFill>
              </a:rPr>
              <a:t>comparative perspectives</a:t>
            </a:r>
            <a:r>
              <a:rPr lang="en-US" sz="2800" dirty="0" smtClean="0"/>
              <a:t>. Comparative </a:t>
            </a:r>
            <a:r>
              <a:rPr lang="en-US" sz="2800" dirty="0"/>
              <a:t>sociology and comparative methods are mentioned much less often. </a:t>
            </a:r>
            <a:endParaRPr lang="en-US" sz="2800" dirty="0" smtClean="0"/>
          </a:p>
          <a:p>
            <a:pPr lvl="1">
              <a:buClr>
                <a:schemeClr val="accent1"/>
              </a:buClr>
            </a:pPr>
            <a:r>
              <a:rPr lang="en-US" sz="2800" dirty="0" smtClean="0"/>
              <a:t>The </a:t>
            </a:r>
            <a:r>
              <a:rPr lang="en-US" sz="2800" dirty="0"/>
              <a:t>reality of teaching classes contradicts the instructor’s research interests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8277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260648"/>
            <a:ext cx="792088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Comparative sociology </a:t>
            </a:r>
            <a:r>
              <a:rPr lang="en-US" dirty="0" smtClean="0">
                <a:solidFill>
                  <a:schemeClr val="accent2"/>
                </a:solidFill>
              </a:rPr>
              <a:t>as a teaching discipline: Research-education gap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67544" y="1340768"/>
            <a:ext cx="8424936" cy="5184576"/>
          </a:xfrm>
        </p:spPr>
        <p:txBody>
          <a:bodyPr>
            <a:noAutofit/>
          </a:bodyPr>
          <a:lstStyle/>
          <a:p>
            <a:pPr lvl="1">
              <a:buClr>
                <a:schemeClr val="accent1"/>
              </a:buClr>
            </a:pPr>
            <a:r>
              <a:rPr lang="en-US" sz="3200" dirty="0"/>
              <a:t>Comparative sociology as an </a:t>
            </a:r>
            <a:r>
              <a:rPr lang="en-US" sz="3200" dirty="0" smtClean="0"/>
              <a:t>inquiry – our research shows – is </a:t>
            </a:r>
            <a:r>
              <a:rPr lang="en-US" sz="3200" i="1" dirty="0">
                <a:solidFill>
                  <a:schemeClr val="accent1"/>
                </a:solidFill>
              </a:rPr>
              <a:t>not</a:t>
            </a:r>
            <a:r>
              <a:rPr lang="en-US" sz="3200" dirty="0">
                <a:solidFill>
                  <a:schemeClr val="accent1"/>
                </a:solidFill>
              </a:rPr>
              <a:t> </a:t>
            </a:r>
            <a:r>
              <a:rPr lang="en-US" sz="3200" dirty="0"/>
              <a:t>taught as a teaching </a:t>
            </a:r>
            <a:r>
              <a:rPr lang="en-US" sz="3200" dirty="0" smtClean="0"/>
              <a:t>discipline.</a:t>
            </a:r>
          </a:p>
          <a:p>
            <a:pPr lvl="1">
              <a:buClr>
                <a:schemeClr val="accent1"/>
              </a:buClr>
            </a:pPr>
            <a:r>
              <a:rPr lang="en-US" sz="3200" dirty="0" smtClean="0"/>
              <a:t>Thus, </a:t>
            </a:r>
            <a:r>
              <a:rPr lang="en-US" sz="3200" b="1" dirty="0" smtClean="0"/>
              <a:t>h</a:t>
            </a:r>
            <a:r>
              <a:rPr lang="en-US" sz="3200" b="1" dirty="0" smtClean="0"/>
              <a:t>ypothesis </a:t>
            </a:r>
            <a:r>
              <a:rPr lang="en-US" sz="3200" b="1" dirty="0" smtClean="0"/>
              <a:t>is confirmed</a:t>
            </a:r>
            <a:r>
              <a:rPr lang="en-US" sz="3200" dirty="0"/>
              <a:t>:</a:t>
            </a:r>
            <a:r>
              <a:rPr lang="en-US" sz="3200" dirty="0" smtClean="0"/>
              <a:t> </a:t>
            </a:r>
            <a:r>
              <a:rPr lang="en-US" sz="3200" dirty="0"/>
              <a:t>the necessity of comparative sociology as an inquiry is acknowledged by sociologists and social scientists in general </a:t>
            </a:r>
            <a:r>
              <a:rPr lang="en-US" sz="3200" dirty="0" smtClean="0"/>
              <a:t>but </a:t>
            </a:r>
            <a:r>
              <a:rPr lang="en-US" sz="3200" dirty="0"/>
              <a:t>its characteristics make it difficult to </a:t>
            </a:r>
            <a:r>
              <a:rPr lang="en-US" sz="3200" dirty="0" smtClean="0"/>
              <a:t>produce in teaching. </a:t>
            </a:r>
            <a:endParaRPr lang="ru-RU" sz="3200" dirty="0"/>
          </a:p>
          <a:p>
            <a:pPr lvl="1">
              <a:buClr>
                <a:schemeClr val="accent1"/>
              </a:buClr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9120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259632" y="4149080"/>
            <a:ext cx="6400800" cy="1600200"/>
          </a:xfrm>
        </p:spPr>
        <p:txBody>
          <a:bodyPr>
            <a:normAutofit/>
          </a:bodyPr>
          <a:lstStyle/>
          <a:p>
            <a:r>
              <a:rPr lang="en-US" sz="3200" u="sng" dirty="0" smtClean="0">
                <a:solidFill>
                  <a:schemeClr val="tx1"/>
                </a:solidFill>
              </a:rPr>
              <a:t>n.tregubova@spbu.ru</a:t>
            </a:r>
          </a:p>
          <a:p>
            <a:r>
              <a:rPr lang="en-US" sz="3200" u="sng" dirty="0" smtClean="0">
                <a:solidFill>
                  <a:schemeClr val="tx1"/>
                </a:solidFill>
              </a:rPr>
              <a:t>tandem.spbu.ru</a:t>
            </a:r>
            <a:endParaRPr lang="ru-RU" sz="3200" u="sng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29600" cy="1470025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2"/>
                </a:solidFill>
              </a:rPr>
              <a:t>Thank you for your attention!</a:t>
            </a:r>
            <a:endParaRPr lang="ru-RU" sz="44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0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673</TotalTime>
  <Words>1113</Words>
  <Application>Microsoft Office PowerPoint</Application>
  <PresentationFormat>Экран (4:3)</PresentationFormat>
  <Paragraphs>127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Справедливость</vt:lpstr>
      <vt:lpstr>1_Справедливость</vt:lpstr>
      <vt:lpstr>2_Справедливость</vt:lpstr>
      <vt:lpstr>3_Справедливость</vt:lpstr>
      <vt:lpstr>COMPARATIVE SOCIOLOGY IN CONTEMPORARY SOCIAL KNOWLEDGE:  Basic Trends and Empirical Evidence</vt:lpstr>
      <vt:lpstr>An outline</vt:lpstr>
      <vt:lpstr>Презентация PowerPoint</vt:lpstr>
      <vt:lpstr>Презентация PowerPoint</vt:lpstr>
      <vt:lpstr>Презентация PowerPoint</vt:lpstr>
      <vt:lpstr>   </vt:lpstr>
      <vt:lpstr>What IS “comparative sociology”?  </vt:lpstr>
      <vt:lpstr>What IS “comparative sociology”?  </vt:lpstr>
      <vt:lpstr>What IS “comparative sociology”? </vt:lpstr>
      <vt:lpstr>What IS “comparative sociology”? </vt:lpstr>
      <vt:lpstr>What IS “comparative sociology”? </vt:lpstr>
      <vt:lpstr>Презентация PowerPoint</vt:lpstr>
      <vt:lpstr>Content analysis of publications in comparative (historical) sociology</vt:lpstr>
      <vt:lpstr>Seven cases:  Different levels of institutionalization</vt:lpstr>
      <vt:lpstr>Seven cases:  Journals and terms</vt:lpstr>
      <vt:lpstr>Comparative sociology as an inquiry: Similarity in difference</vt:lpstr>
      <vt:lpstr>Comparative and / or historical sociology?</vt:lpstr>
      <vt:lpstr>Comparative historical researches / sociologies</vt:lpstr>
      <vt:lpstr>Презентация PowerPoint</vt:lpstr>
      <vt:lpstr>Content analysis of educational materials on comparative (historical) sociology</vt:lpstr>
      <vt:lpstr>Content analysis of educational materials on comparative (historical) sociology</vt:lpstr>
      <vt:lpstr>Comparative sociology as a teaching discipline: Research-education gap</vt:lpstr>
      <vt:lpstr>Comparative sociology as a teaching discipline: Research-education gap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sociology in contemporary social knowledge:   Analyzing issues of theory, methodology and empirical research</dc:title>
  <dc:creator>Трегубова Наталья Дамировна</dc:creator>
  <cp:lastModifiedBy>Трегубова Наталья Дамировна</cp:lastModifiedBy>
  <cp:revision>99</cp:revision>
  <dcterms:created xsi:type="dcterms:W3CDTF">2016-03-03T14:37:34Z</dcterms:created>
  <dcterms:modified xsi:type="dcterms:W3CDTF">2016-05-13T12:16:17Z</dcterms:modified>
</cp:coreProperties>
</file>